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6" r:id="rId4"/>
    <p:sldId id="274" r:id="rId5"/>
    <p:sldId id="258" r:id="rId6"/>
    <p:sldId id="259" r:id="rId7"/>
    <p:sldId id="260" r:id="rId8"/>
    <p:sldId id="263" r:id="rId9"/>
    <p:sldId id="277" r:id="rId10"/>
    <p:sldId id="262" r:id="rId11"/>
    <p:sldId id="261" r:id="rId12"/>
    <p:sldId id="269" r:id="rId13"/>
    <p:sldId id="272" r:id="rId14"/>
    <p:sldId id="273" r:id="rId15"/>
    <p:sldId id="281" r:id="rId16"/>
    <p:sldId id="280" r:id="rId17"/>
    <p:sldId id="278" r:id="rId18"/>
    <p:sldId id="279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yer Karol" initials="BK" lastIdx="1" clrIdx="0">
    <p:extLst>
      <p:ext uri="{19B8F6BF-5375-455C-9EA6-DF929625EA0E}">
        <p15:presenceInfo xmlns:p15="http://schemas.microsoft.com/office/powerpoint/2012/main" userId="S::kaba0436@upce.cz::6f8913bf-a66b-422f-9dc9-102fbce6f2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88250" autoAdjust="0"/>
  </p:normalViewPr>
  <p:slideViewPr>
    <p:cSldViewPr>
      <p:cViewPr varScale="1">
        <p:scale>
          <a:sx n="94" d="100"/>
          <a:sy n="94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94906717741369E-2"/>
          <c:y val="7.7837837837837834E-2"/>
          <c:w val="0.7354488188976378"/>
          <c:h val="0.65677071717386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ΔE  '!$AB$2</c:f>
              <c:strCache>
                <c:ptCount val="1"/>
                <c:pt idx="0">
                  <c:v>Jižní strana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ΔE  '!$B$3:$B$25</c:f>
              <c:strCache>
                <c:ptCount val="23"/>
                <c:pt idx="2">
                  <c:v>Vápenec (CaO3)</c:v>
                </c:pt>
                <c:pt idx="3">
                  <c:v>CaloSil E25</c:v>
                </c:pt>
                <c:pt idx="4">
                  <c:v>Ca(OH)2</c:v>
                </c:pt>
                <c:pt idx="5">
                  <c:v>E25, Ca(OH)2</c:v>
                </c:pt>
                <c:pt idx="6">
                  <c:v>Balclean</c:v>
                </c:pt>
                <c:pt idx="7">
                  <c:v>Ca(OH)2, Balclean</c:v>
                </c:pt>
                <c:pt idx="8">
                  <c:v>FN1 Transparent</c:v>
                </c:pt>
                <c:pt idx="9">
                  <c:v>FN1 BioMax</c:v>
                </c:pt>
                <c:pt idx="10">
                  <c:v>Ca(OH)2, FN1 BioMax</c:v>
                </c:pt>
                <c:pt idx="11">
                  <c:v>E25+TiO2</c:v>
                </c:pt>
                <c:pt idx="12">
                  <c:v>Ca(OH)2, E25+TiO2</c:v>
                </c:pt>
                <c:pt idx="13">
                  <c:v>E25+ZnO</c:v>
                </c:pt>
                <c:pt idx="14">
                  <c:v>Ca(OH)2, E25+ZnO</c:v>
                </c:pt>
                <c:pt idx="15">
                  <c:v>E25+TiO2+ZnO</c:v>
                </c:pt>
                <c:pt idx="16">
                  <c:v>Ca(OH)2, E25+TiO2+ZnO</c:v>
                </c:pt>
                <c:pt idx="17">
                  <c:v>Ca(OH)2+TiO2</c:v>
                </c:pt>
                <c:pt idx="18">
                  <c:v>25, Ca(OH)2+TiO2</c:v>
                </c:pt>
                <c:pt idx="19">
                  <c:v>Ca(OH)2+ZnO</c:v>
                </c:pt>
                <c:pt idx="20">
                  <c:v>E25, Ca(OH)2+ZnO</c:v>
                </c:pt>
                <c:pt idx="21">
                  <c:v>Ca(OH)2+TiO2+ZnO</c:v>
                </c:pt>
                <c:pt idx="22">
                  <c:v>E25, Ca(OH)2+TiO2+ZnO</c:v>
                </c:pt>
              </c:strCache>
            </c:strRef>
          </c:cat>
          <c:val>
            <c:numRef>
              <c:f>'Graf ΔE  '!$AB$3:$AB$25</c:f>
              <c:numCache>
                <c:formatCode>General</c:formatCode>
                <c:ptCount val="23"/>
                <c:pt idx="1">
                  <c:v>0</c:v>
                </c:pt>
                <c:pt idx="2" formatCode="0.00">
                  <c:v>4.2249172772966705</c:v>
                </c:pt>
                <c:pt idx="3" formatCode="0.00">
                  <c:v>6.6166312425583946</c:v>
                </c:pt>
                <c:pt idx="4" formatCode="0.00">
                  <c:v>8.1019929029838114</c:v>
                </c:pt>
                <c:pt idx="5" formatCode="0.00">
                  <c:v>7.0650288039044815</c:v>
                </c:pt>
                <c:pt idx="6" formatCode="0.00">
                  <c:v>5.9036792765190143</c:v>
                </c:pt>
                <c:pt idx="7" formatCode="0.00">
                  <c:v>10.06367373278764</c:v>
                </c:pt>
                <c:pt idx="8" formatCode="0.00">
                  <c:v>6.595820949661988</c:v>
                </c:pt>
                <c:pt idx="9" formatCode="0.00">
                  <c:v>11.872918975551034</c:v>
                </c:pt>
                <c:pt idx="10" formatCode="0.00">
                  <c:v>6.2893907495082475</c:v>
                </c:pt>
                <c:pt idx="11" formatCode="0.00">
                  <c:v>17.196141951030768</c:v>
                </c:pt>
                <c:pt idx="12" formatCode="0.00">
                  <c:v>11.413832572803924</c:v>
                </c:pt>
                <c:pt idx="13" formatCode="0.00">
                  <c:v>11.671862447784406</c:v>
                </c:pt>
                <c:pt idx="14" formatCode="0.00">
                  <c:v>4.8484345927319623</c:v>
                </c:pt>
                <c:pt idx="15" formatCode="0.00">
                  <c:v>16.205504558636861</c:v>
                </c:pt>
                <c:pt idx="16" formatCode="0.00">
                  <c:v>7.9646389748688593</c:v>
                </c:pt>
                <c:pt idx="17" formatCode="0.00">
                  <c:v>10.592210014911888</c:v>
                </c:pt>
                <c:pt idx="18" formatCode="0.00">
                  <c:v>9.9760206996577487</c:v>
                </c:pt>
                <c:pt idx="19" formatCode="0.00">
                  <c:v>8.1660223487325752</c:v>
                </c:pt>
                <c:pt idx="20" formatCode="0.00">
                  <c:v>7.8709990471349931</c:v>
                </c:pt>
                <c:pt idx="21" formatCode="0.00">
                  <c:v>9.02156494184905</c:v>
                </c:pt>
                <c:pt idx="22" formatCode="0.00">
                  <c:v>8.0137433200720878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B-4DB4-9A31-39A26B3FDD37}"/>
            </c:ext>
          </c:extLst>
        </c:ser>
        <c:ser>
          <c:idx val="1"/>
          <c:order val="1"/>
          <c:tx>
            <c:strRef>
              <c:f>'Graf ΔE  '!$AD$2</c:f>
              <c:strCache>
                <c:ptCount val="1"/>
                <c:pt idx="0">
                  <c:v>Severní strana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 ΔE  '!$B$3:$B$25</c:f>
              <c:strCache>
                <c:ptCount val="23"/>
                <c:pt idx="2">
                  <c:v>Vápenec (CaO3)</c:v>
                </c:pt>
                <c:pt idx="3">
                  <c:v>CaloSil E25</c:v>
                </c:pt>
                <c:pt idx="4">
                  <c:v>Ca(OH)2</c:v>
                </c:pt>
                <c:pt idx="5">
                  <c:v>E25, Ca(OH)2</c:v>
                </c:pt>
                <c:pt idx="6">
                  <c:v>Balclean</c:v>
                </c:pt>
                <c:pt idx="7">
                  <c:v>Ca(OH)2, Balclean</c:v>
                </c:pt>
                <c:pt idx="8">
                  <c:v>FN1 Transparent</c:v>
                </c:pt>
                <c:pt idx="9">
                  <c:v>FN1 BioMax</c:v>
                </c:pt>
                <c:pt idx="10">
                  <c:v>Ca(OH)2, FN1 BioMax</c:v>
                </c:pt>
                <c:pt idx="11">
                  <c:v>E25+TiO2</c:v>
                </c:pt>
                <c:pt idx="12">
                  <c:v>Ca(OH)2, E25+TiO2</c:v>
                </c:pt>
                <c:pt idx="13">
                  <c:v>E25+ZnO</c:v>
                </c:pt>
                <c:pt idx="14">
                  <c:v>Ca(OH)2, E25+ZnO</c:v>
                </c:pt>
                <c:pt idx="15">
                  <c:v>E25+TiO2+ZnO</c:v>
                </c:pt>
                <c:pt idx="16">
                  <c:v>Ca(OH)2, E25+TiO2+ZnO</c:v>
                </c:pt>
                <c:pt idx="17">
                  <c:v>Ca(OH)2+TiO2</c:v>
                </c:pt>
                <c:pt idx="18">
                  <c:v>25, Ca(OH)2+TiO2</c:v>
                </c:pt>
                <c:pt idx="19">
                  <c:v>Ca(OH)2+ZnO</c:v>
                </c:pt>
                <c:pt idx="20">
                  <c:v>E25, Ca(OH)2+ZnO</c:v>
                </c:pt>
                <c:pt idx="21">
                  <c:v>Ca(OH)2+TiO2+ZnO</c:v>
                </c:pt>
                <c:pt idx="22">
                  <c:v>E25, Ca(OH)2+TiO2+ZnO</c:v>
                </c:pt>
              </c:strCache>
            </c:strRef>
          </c:cat>
          <c:val>
            <c:numRef>
              <c:f>'Graf ΔE  '!$AD$3:$AD$25</c:f>
              <c:numCache>
                <c:formatCode>General</c:formatCode>
                <c:ptCount val="23"/>
                <c:pt idx="1">
                  <c:v>0</c:v>
                </c:pt>
                <c:pt idx="2" formatCode="0.00">
                  <c:v>7.3945250692657742</c:v>
                </c:pt>
                <c:pt idx="3" formatCode="0.00">
                  <c:v>8.2972863636251546</c:v>
                </c:pt>
                <c:pt idx="4" formatCode="0.00">
                  <c:v>5.3060333583572588</c:v>
                </c:pt>
                <c:pt idx="5" formatCode="0.00">
                  <c:v>5.9909385742135619</c:v>
                </c:pt>
                <c:pt idx="6" formatCode="0.00">
                  <c:v>5.957619742816755</c:v>
                </c:pt>
                <c:pt idx="7" formatCode="0.00">
                  <c:v>16.999043208369105</c:v>
                </c:pt>
                <c:pt idx="8" formatCode="0.00">
                  <c:v>7.7354370270851502</c:v>
                </c:pt>
                <c:pt idx="9" formatCode="0.00">
                  <c:v>12.963870332582008</c:v>
                </c:pt>
                <c:pt idx="10" formatCode="0.00">
                  <c:v>3.8997573001406134</c:v>
                </c:pt>
                <c:pt idx="11" formatCode="0.00">
                  <c:v>18.080297868121523</c:v>
                </c:pt>
                <c:pt idx="12" formatCode="0.00">
                  <c:v>11.210055040007614</c:v>
                </c:pt>
                <c:pt idx="13" formatCode="0.00">
                  <c:v>12.478364195678857</c:v>
                </c:pt>
                <c:pt idx="14" formatCode="0.00">
                  <c:v>5.7731008132545272</c:v>
                </c:pt>
                <c:pt idx="15" formatCode="0.00">
                  <c:v>13.801703300679963</c:v>
                </c:pt>
                <c:pt idx="16" formatCode="0.00">
                  <c:v>7.1384741366765478</c:v>
                </c:pt>
                <c:pt idx="17" formatCode="0.00">
                  <c:v>10.110839628833993</c:v>
                </c:pt>
                <c:pt idx="18" formatCode="0.00">
                  <c:v>10.053912820389883</c:v>
                </c:pt>
                <c:pt idx="19" formatCode="0.00">
                  <c:v>4.8973141618646538</c:v>
                </c:pt>
                <c:pt idx="20" formatCode="0.00">
                  <c:v>3.8153071960197318</c:v>
                </c:pt>
                <c:pt idx="21" formatCode="0.00">
                  <c:v>6.5040711865723058</c:v>
                </c:pt>
                <c:pt idx="22" formatCode="0.00">
                  <c:v>5.8814376643810462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B-4DB4-9A31-39A26B3FDD37}"/>
            </c:ext>
          </c:extLst>
        </c:ser>
        <c:ser>
          <c:idx val="2"/>
          <c:order val="2"/>
          <c:tx>
            <c:strRef>
              <c:f>'Graf ΔE  '!$AF$2</c:f>
              <c:strCache>
                <c:ptCount val="1"/>
                <c:pt idx="0">
                  <c:v>Celkový průměr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'Graf ΔE  '!$B$3:$B$25</c:f>
              <c:strCache>
                <c:ptCount val="23"/>
                <c:pt idx="2">
                  <c:v>Vápenec (CaO3)</c:v>
                </c:pt>
                <c:pt idx="3">
                  <c:v>CaloSil E25</c:v>
                </c:pt>
                <c:pt idx="4">
                  <c:v>Ca(OH)2</c:v>
                </c:pt>
                <c:pt idx="5">
                  <c:v>E25, Ca(OH)2</c:v>
                </c:pt>
                <c:pt idx="6">
                  <c:v>Balclean</c:v>
                </c:pt>
                <c:pt idx="7">
                  <c:v>Ca(OH)2, Balclean</c:v>
                </c:pt>
                <c:pt idx="8">
                  <c:v>FN1 Transparent</c:v>
                </c:pt>
                <c:pt idx="9">
                  <c:v>FN1 BioMax</c:v>
                </c:pt>
                <c:pt idx="10">
                  <c:v>Ca(OH)2, FN1 BioMax</c:v>
                </c:pt>
                <c:pt idx="11">
                  <c:v>E25+TiO2</c:v>
                </c:pt>
                <c:pt idx="12">
                  <c:v>Ca(OH)2, E25+TiO2</c:v>
                </c:pt>
                <c:pt idx="13">
                  <c:v>E25+ZnO</c:v>
                </c:pt>
                <c:pt idx="14">
                  <c:v>Ca(OH)2, E25+ZnO</c:v>
                </c:pt>
                <c:pt idx="15">
                  <c:v>E25+TiO2+ZnO</c:v>
                </c:pt>
                <c:pt idx="16">
                  <c:v>Ca(OH)2, E25+TiO2+ZnO</c:v>
                </c:pt>
                <c:pt idx="17">
                  <c:v>Ca(OH)2+TiO2</c:v>
                </c:pt>
                <c:pt idx="18">
                  <c:v>25, Ca(OH)2+TiO2</c:v>
                </c:pt>
                <c:pt idx="19">
                  <c:v>Ca(OH)2+ZnO</c:v>
                </c:pt>
                <c:pt idx="20">
                  <c:v>E25, Ca(OH)2+ZnO</c:v>
                </c:pt>
                <c:pt idx="21">
                  <c:v>Ca(OH)2+TiO2+ZnO</c:v>
                </c:pt>
                <c:pt idx="22">
                  <c:v>E25, Ca(OH)2+TiO2+ZnO</c:v>
                </c:pt>
              </c:strCache>
            </c:strRef>
          </c:cat>
          <c:val>
            <c:numRef>
              <c:f>'Graf ΔE  '!$AF$3:$AF$25</c:f>
              <c:numCache>
                <c:formatCode>General</c:formatCode>
                <c:ptCount val="23"/>
                <c:pt idx="1">
                  <c:v>0</c:v>
                </c:pt>
                <c:pt idx="2" formatCode="0.00">
                  <c:v>5.8083691557957939</c:v>
                </c:pt>
                <c:pt idx="3" formatCode="0.00">
                  <c:v>7.4344638340636111</c:v>
                </c:pt>
                <c:pt idx="4" formatCode="0.00">
                  <c:v>6.7038651724210538</c:v>
                </c:pt>
                <c:pt idx="5" formatCode="0.00">
                  <c:v>6.5278760902762203</c:v>
                </c:pt>
                <c:pt idx="6" formatCode="0.00">
                  <c:v>5.8153028725940068</c:v>
                </c:pt>
                <c:pt idx="7" formatCode="0.00">
                  <c:v>13.471100818047498</c:v>
                </c:pt>
                <c:pt idx="8" formatCode="0.00">
                  <c:v>7.1455513783052425</c:v>
                </c:pt>
                <c:pt idx="9" formatCode="0.00">
                  <c:v>12.418102803971301</c:v>
                </c:pt>
                <c:pt idx="10" formatCode="0.00">
                  <c:v>5.0939967363554493</c:v>
                </c:pt>
                <c:pt idx="11" formatCode="0.00">
                  <c:v>17.633924584448014</c:v>
                </c:pt>
                <c:pt idx="12" formatCode="0.00">
                  <c:v>11.307296117993898</c:v>
                </c:pt>
                <c:pt idx="13" formatCode="0.00">
                  <c:v>12.039442449715011</c:v>
                </c:pt>
                <c:pt idx="14" formatCode="0.00">
                  <c:v>5.3078079514993686</c:v>
                </c:pt>
                <c:pt idx="15" formatCode="0.00">
                  <c:v>15.207318435542808</c:v>
                </c:pt>
                <c:pt idx="16" formatCode="0.00">
                  <c:v>7.5421912764129821</c:v>
                </c:pt>
                <c:pt idx="17" formatCode="0.00">
                  <c:v>10.350485049020646</c:v>
                </c:pt>
                <c:pt idx="18" formatCode="0.00">
                  <c:v>10.009765456792676</c:v>
                </c:pt>
                <c:pt idx="19" formatCode="0.00">
                  <c:v>6.5105991083770469</c:v>
                </c:pt>
                <c:pt idx="20" formatCode="0.00">
                  <c:v>5.8093392696588149</c:v>
                </c:pt>
                <c:pt idx="21" formatCode="0.00">
                  <c:v>7.7624719645226454</c:v>
                </c:pt>
                <c:pt idx="22" formatCode="0.00">
                  <c:v>6.9419767177656242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B-4DB4-9A31-39A26B3F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12128623"/>
        <c:axId val="1812129039"/>
      </c:barChart>
      <c:catAx>
        <c:axId val="1812128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Vzorek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129039"/>
        <c:crosses val="autoZero"/>
        <c:auto val="1"/>
        <c:lblAlgn val="ctr"/>
        <c:lblOffset val="100"/>
        <c:noMultiLvlLbl val="0"/>
      </c:catAx>
      <c:valAx>
        <c:axId val="181212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Δ</a:t>
                </a:r>
                <a:r>
                  <a:rPr lang="cs-CZ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212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Barevná diference R26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fotokat ucinnost 26 hod'!$F$2</c:f>
              <c:strCache>
                <c:ptCount val="1"/>
                <c:pt idx="0">
                  <c:v>R26 [%]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fotokat ucinnost 26 hod'!$B$3:$B$23</c:f>
              <c:strCache>
                <c:ptCount val="21"/>
                <c:pt idx="0">
                  <c:v>Vápenec (CaO3)</c:v>
                </c:pt>
                <c:pt idx="1">
                  <c:v>CaloSil E25</c:v>
                </c:pt>
                <c:pt idx="2">
                  <c:v>Ca(OH)2</c:v>
                </c:pt>
                <c:pt idx="3">
                  <c:v>E25, Ca(OH)2</c:v>
                </c:pt>
                <c:pt idx="4">
                  <c:v>Balclean</c:v>
                </c:pt>
                <c:pt idx="5">
                  <c:v>Ca(OH)2, Balclean</c:v>
                </c:pt>
                <c:pt idx="6">
                  <c:v>FN1 Transparent</c:v>
                </c:pt>
                <c:pt idx="7">
                  <c:v>FN1 BioMax</c:v>
                </c:pt>
                <c:pt idx="8">
                  <c:v>Ca(OH)2, FN1 BioMax</c:v>
                </c:pt>
                <c:pt idx="9">
                  <c:v>E25+TiO2</c:v>
                </c:pt>
                <c:pt idx="10">
                  <c:v>Ca(OH)2, E25+TiO2</c:v>
                </c:pt>
                <c:pt idx="11">
                  <c:v>E25+ZnO</c:v>
                </c:pt>
                <c:pt idx="12">
                  <c:v>Ca(OH)2, E25+ZnO</c:v>
                </c:pt>
                <c:pt idx="13">
                  <c:v>E25+TiO2+ZnO</c:v>
                </c:pt>
                <c:pt idx="14">
                  <c:v>Ca(OH)2, E25+TiO2+ZnO</c:v>
                </c:pt>
                <c:pt idx="15">
                  <c:v>Ca(OH)2+TiO2</c:v>
                </c:pt>
                <c:pt idx="16">
                  <c:v>E25, Ca(OH)2+TiO2</c:v>
                </c:pt>
                <c:pt idx="17">
                  <c:v>Ca(OH)2+ZnO</c:v>
                </c:pt>
                <c:pt idx="18">
                  <c:v>E25, Ca(OH)2+ZnO</c:v>
                </c:pt>
                <c:pt idx="19">
                  <c:v>Ca(OH)2+TiO2+ZnO</c:v>
                </c:pt>
                <c:pt idx="20">
                  <c:v>E25, Ca(OH)2+TiO2+ZnO</c:v>
                </c:pt>
              </c:strCache>
            </c:strRef>
          </c:cat>
          <c:val>
            <c:numRef>
              <c:f>'Graf fotokat ucinnost 26 hod'!$F$3:$F$23</c:f>
              <c:numCache>
                <c:formatCode>0.00</c:formatCode>
                <c:ptCount val="21"/>
                <c:pt idx="0">
                  <c:v>10.304539360275825</c:v>
                </c:pt>
                <c:pt idx="1">
                  <c:v>-1.8510638297872515</c:v>
                </c:pt>
                <c:pt idx="2">
                  <c:v>-6.0939289805269317</c:v>
                </c:pt>
                <c:pt idx="3">
                  <c:v>-2.0249221183800707</c:v>
                </c:pt>
                <c:pt idx="4">
                  <c:v>39.199834162520744</c:v>
                </c:pt>
                <c:pt idx="5">
                  <c:v>75.94573441168798</c:v>
                </c:pt>
                <c:pt idx="6">
                  <c:v>71.929012345679013</c:v>
                </c:pt>
                <c:pt idx="7">
                  <c:v>38.627958579881664</c:v>
                </c:pt>
                <c:pt idx="8">
                  <c:v>39.784946236559151</c:v>
                </c:pt>
                <c:pt idx="9">
                  <c:v>77.440068493150676</c:v>
                </c:pt>
                <c:pt idx="10">
                  <c:v>85.409457900807368</c:v>
                </c:pt>
                <c:pt idx="11">
                  <c:v>-3.7206744868034951</c:v>
                </c:pt>
                <c:pt idx="12">
                  <c:v>-16.436348408710209</c:v>
                </c:pt>
                <c:pt idx="13">
                  <c:v>60.876095118898633</c:v>
                </c:pt>
                <c:pt idx="14">
                  <c:v>54.155977424320156</c:v>
                </c:pt>
                <c:pt idx="15">
                  <c:v>87.962723272068331</c:v>
                </c:pt>
                <c:pt idx="16">
                  <c:v>84.247624885075084</c:v>
                </c:pt>
                <c:pt idx="17">
                  <c:v>-18.143068939955537</c:v>
                </c:pt>
                <c:pt idx="18">
                  <c:v>-9.4613749114103332</c:v>
                </c:pt>
                <c:pt idx="19">
                  <c:v>56.184629376989548</c:v>
                </c:pt>
                <c:pt idx="20">
                  <c:v>59.729909231791012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1-4DB3-984E-F7C833DA8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532063"/>
        <c:axId val="1819533727"/>
      </c:barChart>
      <c:catAx>
        <c:axId val="1819532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Vzorek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9533727"/>
        <c:crosses val="autoZero"/>
        <c:auto val="1"/>
        <c:lblAlgn val="ctr"/>
        <c:lblOffset val="100"/>
        <c:noMultiLvlLbl val="0"/>
      </c:catAx>
      <c:valAx>
        <c:axId val="1819533727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R26 [%]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95320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0.36757</cdr:x>
      <cdr:y>0.01514</cdr:y>
    </cdr:from>
    <cdr:to>
      <cdr:x>0.62613</cdr:x>
      <cdr:y>0.07676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0849DCD-CF7C-4E8C-A4AD-57F09C551AEA}"/>
            </a:ext>
          </a:extLst>
        </cdr:cNvPr>
        <cdr:cNvSpPr txBox="1"/>
      </cdr:nvSpPr>
      <cdr:spPr>
        <a:xfrm xmlns:a="http://schemas.openxmlformats.org/drawingml/2006/main">
          <a:off x="2590800" y="88900"/>
          <a:ext cx="18224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0.43514</cdr:x>
      <cdr:y>0.42216</cdr:y>
    </cdr:from>
    <cdr:to>
      <cdr:x>0.56486</cdr:x>
      <cdr:y>0.57784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96F53A5E-8656-4671-B1AA-446C91BBA56F}"/>
            </a:ext>
          </a:extLst>
        </cdr:cNvPr>
        <cdr:cNvSpPr txBox="1"/>
      </cdr:nvSpPr>
      <cdr:spPr>
        <a:xfrm xmlns:a="http://schemas.openxmlformats.org/drawingml/2006/main">
          <a:off x="3067050" y="2479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0.27658</cdr:x>
      <cdr:y>0.02595</cdr:y>
    </cdr:from>
    <cdr:to>
      <cdr:x>0.77945</cdr:x>
      <cdr:y>0.13053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2C1412EE-CC46-4161-A332-B00B28DC093C}"/>
            </a:ext>
          </a:extLst>
        </cdr:cNvPr>
        <cdr:cNvSpPr txBox="1"/>
      </cdr:nvSpPr>
      <cdr:spPr>
        <a:xfrm xmlns:a="http://schemas.openxmlformats.org/drawingml/2006/main">
          <a:off x="1788580" y="144124"/>
          <a:ext cx="3251979" cy="580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/>
            <a:t>Celková změna barevnosti po expozici</a:t>
          </a:r>
          <a:r>
            <a:rPr lang="cs-CZ" sz="1100" baseline="0" dirty="0"/>
            <a:t> v exteriéru</a:t>
          </a:r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0.15493</cdr:x>
      <cdr:y>0.34163</cdr:y>
    </cdr:from>
    <cdr:to>
      <cdr:x>0.97918</cdr:x>
      <cdr:y>0.34364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CB657457-A402-4F46-AA10-33C47C88DCB7}"/>
            </a:ext>
          </a:extLst>
        </cdr:cNvPr>
        <cdr:cNvCxnSpPr/>
      </cdr:nvCxnSpPr>
      <cdr:spPr>
        <a:xfrm xmlns:a="http://schemas.openxmlformats.org/drawingml/2006/main">
          <a:off x="792088" y="1800200"/>
          <a:ext cx="4214034" cy="1059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C238-6683-4EFB-94F4-7A69E26AF44B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11B9B-EFE2-4E1A-82BE-A7521FE7D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02F4-91BB-4CF9-B4BA-3C62E0BD106C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32AE-1B29-49A9-B51E-70CAAF417B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67240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Modifikace vápenných nátěrových systémů se zvýšenou odolností vůči mikrobiologickému osídlení</a:t>
            </a:r>
            <a:br>
              <a:rPr lang="cs-CZ" b="1" dirty="0"/>
            </a:br>
            <a:br>
              <a:rPr lang="cs-CZ" b="1" dirty="0"/>
            </a:br>
            <a:r>
              <a:rPr lang="cs-CZ" sz="2700" b="1" dirty="0"/>
              <a:t>BcA. Marek Laška </a:t>
            </a:r>
            <a:br>
              <a:rPr lang="cs-CZ" b="1" dirty="0"/>
            </a:br>
            <a:endParaRPr lang="en-GB" b="1" dirty="0"/>
          </a:p>
        </p:txBody>
      </p:sp>
      <p:pic>
        <p:nvPicPr>
          <p:cNvPr id="1026" name="Picture 2" descr="C:\Users\Mára\Desktop\VŠ\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29" y="0"/>
            <a:ext cx="1671771" cy="692696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BEDF9C8-0C8E-4DB2-BA58-52BA02E17874}"/>
              </a:ext>
            </a:extLst>
          </p:cNvPr>
          <p:cNvSpPr txBox="1"/>
          <p:nvPr/>
        </p:nvSpPr>
        <p:spPr>
          <a:xfrm>
            <a:off x="23242" y="6484823"/>
            <a:ext cx="912075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Muzea, památky a konzervace 2022   /   Litomyšl, 30.-31.05.2022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98984"/>
          </a:xfrm>
        </p:spPr>
        <p:txBody>
          <a:bodyPr>
            <a:normAutofit/>
          </a:bodyPr>
          <a:lstStyle/>
          <a:p>
            <a:r>
              <a:rPr lang="cs-CZ" sz="3200" dirty="0"/>
              <a:t>Experimentální část 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Podložka pro testování nátěrů: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Porézní </a:t>
            </a:r>
            <a:r>
              <a:rPr lang="cs-CZ" sz="1800" dirty="0" err="1"/>
              <a:t>organodetritický</a:t>
            </a:r>
            <a:r>
              <a:rPr lang="cs-CZ" sz="1800" dirty="0"/>
              <a:t> vápenec z lokality </a:t>
            </a:r>
            <a:r>
              <a:rPr lang="cs-CZ" sz="1800" dirty="0" err="1"/>
              <a:t>Pinców</a:t>
            </a:r>
            <a:r>
              <a:rPr lang="cs-CZ" sz="1800" dirty="0"/>
              <a:t> (Polsko)</a:t>
            </a:r>
          </a:p>
          <a:p>
            <a:pPr marL="0" indent="0">
              <a:buNone/>
            </a:pPr>
            <a:r>
              <a:rPr lang="cs-CZ" sz="1800" dirty="0"/>
              <a:t>Objemová hmotnost: 1,6 g/cm3;   Pórovitost: 25 % – 26 % </a:t>
            </a:r>
            <a:r>
              <a:rPr lang="cs-CZ" sz="1800" dirty="0" err="1"/>
              <a:t>obj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Pojiva nátěrových systémů: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Vápenné mléko připravené z odleželé vápenná kaše ; sušina = 21% hm. 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dirty="0" err="1"/>
              <a:t>Nanosuspenze</a:t>
            </a:r>
            <a:r>
              <a:rPr lang="cs-CZ" sz="1800" dirty="0"/>
              <a:t> hydroxidu vápenatého v   ethanolu - </a:t>
            </a:r>
            <a:r>
              <a:rPr lang="cs-CZ" sz="1800" dirty="0" err="1"/>
              <a:t>CaLoSiL</a:t>
            </a:r>
            <a:r>
              <a:rPr lang="cs-CZ" sz="1800" dirty="0"/>
              <a:t>® E25 (IBZ-</a:t>
            </a:r>
            <a:r>
              <a:rPr lang="cs-CZ" sz="1800" dirty="0" err="1"/>
              <a:t>Salzchemie</a:t>
            </a:r>
            <a:r>
              <a:rPr lang="cs-CZ" sz="1800" dirty="0"/>
              <a:t>  </a:t>
            </a:r>
          </a:p>
          <a:p>
            <a:pPr marL="0" indent="0">
              <a:buNone/>
            </a:pPr>
            <a:r>
              <a:rPr lang="cs-CZ" sz="1800" dirty="0"/>
              <a:t>  </a:t>
            </a:r>
            <a:r>
              <a:rPr lang="cs-CZ" sz="1800" dirty="0" err="1"/>
              <a:t>GmbH</a:t>
            </a:r>
            <a:r>
              <a:rPr lang="cs-CZ" sz="1800" dirty="0"/>
              <a:t> &amp; Co. KG)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Modifikační přísady: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práškový TiO</a:t>
            </a:r>
            <a:r>
              <a:rPr lang="cs-CZ" sz="1800" baseline="-25000" dirty="0"/>
              <a:t>2</a:t>
            </a:r>
            <a:r>
              <a:rPr lang="cs-CZ" sz="1800" dirty="0"/>
              <a:t>  - </a:t>
            </a:r>
            <a:r>
              <a:rPr lang="cs-CZ" sz="1800" dirty="0" err="1"/>
              <a:t>Aeroxide</a:t>
            </a:r>
            <a:r>
              <a:rPr lang="cs-CZ" sz="1800" dirty="0"/>
              <a:t> TiO</a:t>
            </a:r>
            <a:r>
              <a:rPr lang="cs-CZ" sz="1800" baseline="-25000" dirty="0"/>
              <a:t>2</a:t>
            </a:r>
            <a:r>
              <a:rPr lang="cs-CZ" sz="1800" dirty="0"/>
              <a:t> P25 (</a:t>
            </a:r>
            <a:r>
              <a:rPr lang="cs-CZ" sz="1800" dirty="0" err="1"/>
              <a:t>Evonik</a:t>
            </a:r>
            <a:r>
              <a:rPr lang="cs-CZ" sz="1800" dirty="0"/>
              <a:t>); měrný povrch 35–65 m</a:t>
            </a:r>
            <a:r>
              <a:rPr lang="cs-CZ" sz="1800" baseline="30000" dirty="0"/>
              <a:t>2</a:t>
            </a:r>
            <a:r>
              <a:rPr lang="cs-CZ" sz="1800" dirty="0"/>
              <a:t>/g ; </a:t>
            </a:r>
          </a:p>
          <a:p>
            <a:pPr marL="0" indent="0">
              <a:buNone/>
            </a:pPr>
            <a:r>
              <a:rPr lang="cs-CZ" sz="1800" dirty="0"/>
              <a:t>   obsahuje 70% anatasové a 30% rutilové fáze TiO</a:t>
            </a:r>
            <a:r>
              <a:rPr lang="cs-CZ" sz="1800" baseline="-25000" dirty="0"/>
              <a:t>2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práškový </a:t>
            </a:r>
            <a:r>
              <a:rPr lang="cs-CZ" sz="1800" dirty="0" err="1"/>
              <a:t>ZnO</a:t>
            </a:r>
            <a:r>
              <a:rPr lang="cs-CZ" sz="1800" dirty="0"/>
              <a:t> - </a:t>
            </a:r>
            <a:r>
              <a:rPr lang="cs-CZ" sz="1800" dirty="0" err="1"/>
              <a:t>nZ</a:t>
            </a:r>
            <a:r>
              <a:rPr lang="cs-CZ" sz="1800" dirty="0"/>
              <a:t>-BOCH 01 (</a:t>
            </a:r>
            <a:r>
              <a:rPr lang="cs-CZ" sz="1800" dirty="0" err="1"/>
              <a:t>Bochemie</a:t>
            </a:r>
            <a:r>
              <a:rPr lang="cs-CZ" sz="1800" dirty="0"/>
              <a:t>); měrný povrch 90–110 m</a:t>
            </a:r>
            <a:r>
              <a:rPr lang="cs-CZ" sz="1800" baseline="30000" dirty="0"/>
              <a:t>2</a:t>
            </a:r>
            <a:r>
              <a:rPr lang="cs-CZ" sz="1800" dirty="0"/>
              <a:t>/g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Do testovací série byly zařazeny i komerční produkty FN-nano a </a:t>
            </a:r>
            <a:r>
              <a:rPr lang="cs-CZ" sz="1800" b="1" dirty="0" err="1"/>
              <a:t>Balclean</a:t>
            </a:r>
            <a:endParaRPr lang="cs-CZ" sz="1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203"/>
            <a:ext cx="8229600" cy="854968"/>
          </a:xfrm>
        </p:spPr>
        <p:txBody>
          <a:bodyPr anchor="ctr">
            <a:normAutofit/>
          </a:bodyPr>
          <a:lstStyle/>
          <a:p>
            <a:r>
              <a:rPr lang="cs-CZ" dirty="0"/>
              <a:t> Testované série</a:t>
            </a:r>
            <a:endParaRPr lang="en-GB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FE2E14E-0952-4731-9BBA-C19188E07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19607"/>
              </p:ext>
            </p:extLst>
          </p:nvPr>
        </p:nvGraphicFramePr>
        <p:xfrm>
          <a:off x="2195736" y="872171"/>
          <a:ext cx="4968552" cy="5653357"/>
        </p:xfrm>
        <a:graphic>
          <a:graphicData uri="http://schemas.openxmlformats.org/drawingml/2006/table">
            <a:tbl>
              <a:tblPr firstRow="1" firstCol="1" bandRow="1"/>
              <a:tblGrid>
                <a:gridCol w="4968552">
                  <a:extLst>
                    <a:ext uri="{9D8B030D-6E8A-4147-A177-3AD203B41FA5}">
                      <a16:colId xmlns:a16="http://schemas.microsoft.com/office/drawing/2014/main" val="2920085794"/>
                    </a:ext>
                  </a:extLst>
                </a:gridCol>
              </a:tblGrid>
              <a:tr h="41037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1" i="0" u="none" strike="noStrike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Vzorek</a:t>
                      </a:r>
                      <a:endParaRPr lang="cs-C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160716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Vápenec CaCO3 bez povrchové úpravy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545837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E25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25237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CaOH2 (21 hm.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849944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E25, Ca(OH)2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625495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Balclean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885381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Ca(OH)2+Balclean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446959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 Transparent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13436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 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BioMax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30236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Ca(OH)2+FN BioMax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98901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E25+TiO2 (8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66669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Ca(OH)2, CaLoSil E25+TiO2 (8 hm %)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001083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 E25+ZnO (8 hm %)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012384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Ca(OH)2, 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E25+ZnO (8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87835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 E25+TiO2 (4 hm %)+ZnO (4 hm %)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857759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Ca(OH)2, 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E25+TiO2 (4 hm %)+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73504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Ca(OH)2+TiO2 (8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326210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 E25, Ca(OH)2+TiO2 (8 hm %)</a:t>
                      </a:r>
                      <a:endParaRPr lang="cs-CZ" sz="1600" b="0" i="0" u="none" strike="noStrike" baseline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564702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Ca(OH)2+ZnO (8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12083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E25, Ca(OH)2+ZnO (8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87950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Ca(OH)2+TiO2 (4 hm %)+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77419"/>
                  </a:ext>
                </a:extLst>
              </a:tr>
              <a:tr h="195981">
                <a:tc>
                  <a:txBody>
                    <a:bodyPr/>
                    <a:lstStyle/>
                    <a:p>
                      <a:pPr indent="27432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CaLoSil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E25, Ca(OH)2+TiO2 (4 hm %)+</a:t>
                      </a:r>
                      <a:r>
                        <a:rPr lang="cs-CZ" sz="1600" b="0" i="0" u="none" strike="noStrike" spc="25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cs-CZ" sz="1600" b="0" i="0" u="none" strike="noStrike" spc="25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 hm %)</a:t>
                      </a:r>
                      <a:endParaRPr lang="cs-CZ" sz="16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5826" marR="5826" marT="58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961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uben sev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448" cy="3420000"/>
          </a:xfrm>
        </p:spPr>
      </p:pic>
      <p:sp>
        <p:nvSpPr>
          <p:cNvPr id="6" name="TextovéPole 5"/>
          <p:cNvSpPr txBox="1"/>
          <p:nvPr/>
        </p:nvSpPr>
        <p:spPr>
          <a:xfrm>
            <a:off x="827584" y="3501008"/>
            <a:ext cx="265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Stojan se vzorky 1.4. 2021</a:t>
            </a:r>
            <a:endParaRPr lang="en-GB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2924944"/>
            <a:ext cx="265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Stojan se vzorky 1.4. 2022</a:t>
            </a:r>
            <a:endParaRPr lang="en-GB" b="1" dirty="0"/>
          </a:p>
        </p:txBody>
      </p:sp>
      <p:pic>
        <p:nvPicPr>
          <p:cNvPr id="2053" name="Picture 5" descr="C:\Users\Mára\Desktop\VŠ\Ateliér\Restaurování v ateliéru\6. ročník Diplomka\Teortická část a IGA\vzorky\stojan se vzorky\13. 1. Duben\stoj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00" y="3438000"/>
            <a:ext cx="5130000" cy="3420000"/>
          </a:xfrm>
          <a:prstGeom prst="rect">
            <a:avLst/>
          </a:prstGeom>
          <a:noFill/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D38E9BA-45D2-46F6-BFC4-C4C2ECB4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488" y="116632"/>
            <a:ext cx="3610744" cy="1143000"/>
          </a:xfrm>
        </p:spPr>
        <p:txBody>
          <a:bodyPr>
            <a:normAutofit/>
          </a:bodyPr>
          <a:lstStyle/>
          <a:p>
            <a:r>
              <a:rPr lang="cs-CZ" sz="3200" dirty="0"/>
              <a:t>Expozice v exteriéru</a:t>
            </a:r>
            <a:endParaRPr lang="en-GB" sz="32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ápenec 10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3384037"/>
          </a:xfrm>
        </p:spPr>
      </p:pic>
      <p:pic>
        <p:nvPicPr>
          <p:cNvPr id="5" name="Obrázek 4" descr="Vápenec po 10 měsicí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73963"/>
            <a:ext cx="5076056" cy="33840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35010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Vápenec</a:t>
            </a:r>
            <a:endParaRPr lang="en-GB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2924944"/>
            <a:ext cx="322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Vápenec po 10 měsících</a:t>
            </a:r>
            <a:endParaRPr lang="en-GB" sz="2400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C9B9910-8B5A-417B-9A3A-A323A592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488" y="116632"/>
            <a:ext cx="3610744" cy="1143000"/>
          </a:xfrm>
        </p:spPr>
        <p:txBody>
          <a:bodyPr>
            <a:normAutofit/>
          </a:bodyPr>
          <a:lstStyle/>
          <a:p>
            <a:r>
              <a:rPr lang="cs-CZ" sz="3200" dirty="0"/>
              <a:t>Expozice v exteriéru</a:t>
            </a:r>
            <a:endParaRPr lang="en-GB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A23ED8E-4753-419A-97B8-D5F1B68DB62F}"/>
              </a:ext>
            </a:extLst>
          </p:cNvPr>
          <p:cNvSpPr txBox="1"/>
          <p:nvPr/>
        </p:nvSpPr>
        <p:spPr>
          <a:xfrm>
            <a:off x="5502488" y="1052736"/>
            <a:ext cx="322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Stereomikroskop, zvětšení 10x</a:t>
            </a:r>
            <a:endParaRPr lang="en-GB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+TiO2+Zn 10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3384037"/>
          </a:xfrm>
        </p:spPr>
      </p:pic>
      <p:pic>
        <p:nvPicPr>
          <p:cNvPr id="5" name="Obrázek 4" descr="E+TiO2+ZnO po 10 měsící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73963"/>
            <a:ext cx="5076056" cy="33840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3501008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CaLoSiL</a:t>
            </a:r>
            <a:r>
              <a:rPr lang="cs-CZ" sz="2400" b="1" dirty="0"/>
              <a:t> E25+TiO</a:t>
            </a:r>
            <a:r>
              <a:rPr lang="cs-CZ" sz="1600" b="1" dirty="0"/>
              <a:t>2</a:t>
            </a:r>
            <a:r>
              <a:rPr lang="cs-CZ" sz="2400" b="1" dirty="0"/>
              <a:t>+</a:t>
            </a:r>
            <a:r>
              <a:rPr lang="cs-CZ" sz="2400" b="1" dirty="0" err="1"/>
              <a:t>ZnO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2636912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CaLoSiL</a:t>
            </a:r>
            <a:r>
              <a:rPr lang="cs-CZ" sz="2400" b="1" dirty="0"/>
              <a:t> E25+TiO</a:t>
            </a:r>
            <a:r>
              <a:rPr lang="cs-CZ" sz="1600" b="1" dirty="0"/>
              <a:t>2</a:t>
            </a:r>
            <a:r>
              <a:rPr lang="cs-CZ" sz="2400" b="1" dirty="0"/>
              <a:t>+</a:t>
            </a:r>
            <a:r>
              <a:rPr lang="cs-CZ" sz="2400" b="1" dirty="0" err="1"/>
              <a:t>ZnO</a:t>
            </a:r>
            <a:r>
              <a:rPr lang="cs-CZ" sz="2400" b="1" dirty="0"/>
              <a:t> </a:t>
            </a:r>
          </a:p>
          <a:p>
            <a:pPr algn="ctr"/>
            <a:r>
              <a:rPr lang="cs-CZ" sz="2400" b="1" dirty="0"/>
              <a:t>po 10 měsících</a:t>
            </a:r>
            <a:endParaRPr lang="en-GB" sz="2400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B85C5C0-8F5E-4487-853D-5242E93F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667" y="188640"/>
            <a:ext cx="3610744" cy="936104"/>
          </a:xfrm>
        </p:spPr>
        <p:txBody>
          <a:bodyPr>
            <a:normAutofit/>
          </a:bodyPr>
          <a:lstStyle/>
          <a:p>
            <a:r>
              <a:rPr lang="cs-CZ" sz="3200" dirty="0"/>
              <a:t>Expozice v exteriéru</a:t>
            </a:r>
            <a:endParaRPr lang="en-GB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CAD91BF-619F-4849-A6A1-649F0C9E6A22}"/>
              </a:ext>
            </a:extLst>
          </p:cNvPr>
          <p:cNvSpPr txBox="1"/>
          <p:nvPr/>
        </p:nvSpPr>
        <p:spPr>
          <a:xfrm>
            <a:off x="5502488" y="1052736"/>
            <a:ext cx="322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Stereomikroskop, zvětšení 10x</a:t>
            </a:r>
            <a:endParaRPr lang="en-GB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cs-CZ" sz="3200" dirty="0"/>
              <a:t>Mikrostruktura</a:t>
            </a:r>
            <a:endParaRPr lang="en-GB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2071AA7-C7F6-4714-911D-16FA1250F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>
          <a:xfrm>
            <a:off x="4716016" y="1686496"/>
            <a:ext cx="4366753" cy="3780000"/>
          </a:xfrm>
          <a:prstGeom prst="rect">
            <a:avLst/>
          </a:prstGeom>
        </p:spPr>
      </p:pic>
      <p:pic>
        <p:nvPicPr>
          <p:cNvPr id="10" name="Obrázek 9" descr="Obsah obrázku text, černá&#10;&#10;Popis byl vytvořen automaticky">
            <a:extLst>
              <a:ext uri="{FF2B5EF4-FFF2-40B4-BE49-F238E27FC236}">
                <a16:creationId xmlns:a16="http://schemas.microsoft.com/office/drawing/2014/main" id="{9636C16A-C5AB-49EF-BF53-93FBF1C36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>
          <a:xfrm>
            <a:off x="193705" y="1686496"/>
            <a:ext cx="4366751" cy="3780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0B82293-E5A9-4030-86A4-63C6FC1134FA}"/>
              </a:ext>
            </a:extLst>
          </p:cNvPr>
          <p:cNvSpPr txBox="1">
            <a:spLocks/>
          </p:cNvSpPr>
          <p:nvPr/>
        </p:nvSpPr>
        <p:spPr>
          <a:xfrm>
            <a:off x="395536" y="5542811"/>
            <a:ext cx="3672408" cy="499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/>
              <a:t>SEM/BSE, zvětšení 4000 x;</a:t>
            </a:r>
          </a:p>
          <a:p>
            <a:r>
              <a:rPr lang="cs-CZ" sz="1600" dirty="0" err="1"/>
              <a:t>Balclean</a:t>
            </a:r>
            <a:r>
              <a:rPr lang="cs-CZ" sz="1600" dirty="0"/>
              <a:t> na vápenném nátěru  </a:t>
            </a:r>
            <a:endParaRPr lang="en-GB" sz="1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E547D9C-73B1-4DFA-9912-BB2AD87A0A7D}"/>
              </a:ext>
            </a:extLst>
          </p:cNvPr>
          <p:cNvSpPr txBox="1">
            <a:spLocks/>
          </p:cNvSpPr>
          <p:nvPr/>
        </p:nvSpPr>
        <p:spPr>
          <a:xfrm>
            <a:off x="5014392" y="5554179"/>
            <a:ext cx="3672408" cy="499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/>
              <a:t>SEM/BSE, zvětšení 4000 x;</a:t>
            </a:r>
          </a:p>
          <a:p>
            <a:r>
              <a:rPr lang="cs-CZ" sz="1600" dirty="0" err="1"/>
              <a:t>Calosil</a:t>
            </a:r>
            <a:r>
              <a:rPr lang="cs-CZ" sz="1600" dirty="0"/>
              <a:t> E25 s příměsí TiO</a:t>
            </a:r>
            <a:r>
              <a:rPr lang="cs-CZ" sz="1600" baseline="-25000" dirty="0"/>
              <a:t>2</a:t>
            </a:r>
            <a:r>
              <a:rPr lang="cs-CZ" sz="1600" dirty="0"/>
              <a:t> a </a:t>
            </a:r>
            <a:r>
              <a:rPr lang="cs-CZ" sz="1600" dirty="0" err="1"/>
              <a:t>ZnO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414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24942"/>
          </a:xfrm>
        </p:spPr>
        <p:txBody>
          <a:bodyPr>
            <a:normAutofit/>
          </a:bodyPr>
          <a:lstStyle/>
          <a:p>
            <a:r>
              <a:rPr lang="cs-CZ" sz="3200" dirty="0"/>
              <a:t>Změna barevnosti po roční expozici v exteriéru </a:t>
            </a:r>
            <a:endParaRPr lang="en-GB" sz="32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A9C3D2F-0021-4BDD-A823-474359ACB0A6}"/>
              </a:ext>
            </a:extLst>
          </p:cNvPr>
          <p:cNvSpPr txBox="1">
            <a:spLocks/>
          </p:cNvSpPr>
          <p:nvPr/>
        </p:nvSpPr>
        <p:spPr>
          <a:xfrm>
            <a:off x="5659672" y="1176716"/>
            <a:ext cx="3484328" cy="424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/>
              <a:t>Sledovaný parametr: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Δ E v barevném prostoru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L,a,b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(CIELAB); </a:t>
            </a:r>
            <a:r>
              <a:rPr lang="fr-FR" sz="1600" dirty="0"/>
              <a:t>La Commission internationale de l'éclairage (CIE)</a:t>
            </a:r>
            <a:endParaRPr lang="cs-CZ" sz="1600" dirty="0"/>
          </a:p>
          <a:p>
            <a:pPr algn="l"/>
            <a:r>
              <a:rPr lang="fr-FR" sz="1600" dirty="0"/>
              <a:t> </a:t>
            </a:r>
            <a:endParaRPr lang="cs-CZ" sz="1600" dirty="0"/>
          </a:p>
          <a:p>
            <a:pPr algn="l"/>
            <a:r>
              <a:rPr lang="el-GR" sz="1600" dirty="0"/>
              <a:t>Δ </a:t>
            </a:r>
            <a:r>
              <a:rPr lang="cs-CZ" sz="1600" dirty="0"/>
              <a:t>E – vyjadřuje celkový rozdíl barevnosti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en-GB" sz="16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073953C-3700-4546-A0E5-4812FE91B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06758"/>
              </p:ext>
            </p:extLst>
          </p:nvPr>
        </p:nvGraphicFramePr>
        <p:xfrm>
          <a:off x="107504" y="913582"/>
          <a:ext cx="6466777" cy="555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9BDFDBAC-0C19-4E3D-B168-435C72F8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903" y="2902927"/>
            <a:ext cx="3484328" cy="5040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4D5635-404B-4817-8657-94B4F6AA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088" y="4061104"/>
            <a:ext cx="2291143" cy="20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Fotokatalytická účinnost po roční expozici v exteriéru </a:t>
            </a:r>
            <a:endParaRPr lang="en-GB" sz="32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8188292-AFF1-4742-8C79-00F540EEB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478355"/>
              </p:ext>
            </p:extLst>
          </p:nvPr>
        </p:nvGraphicFramePr>
        <p:xfrm>
          <a:off x="251520" y="1124744"/>
          <a:ext cx="5112568" cy="526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A9C3D2F-0021-4BDD-A823-474359ACB0A6}"/>
              </a:ext>
            </a:extLst>
          </p:cNvPr>
          <p:cNvSpPr txBox="1">
            <a:spLocks/>
          </p:cNvSpPr>
          <p:nvPr/>
        </p:nvSpPr>
        <p:spPr>
          <a:xfrm>
            <a:off x="5399584" y="1124744"/>
            <a:ext cx="3744416" cy="482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/>
              <a:t>Výsledky stanovení fotokatalytické aktivity pomocí standardního testu s barvivem </a:t>
            </a:r>
            <a:r>
              <a:rPr lang="cs-CZ" sz="1600" dirty="0" err="1"/>
              <a:t>Rhodamin</a:t>
            </a:r>
            <a:r>
              <a:rPr lang="cs-CZ" sz="1600" dirty="0"/>
              <a:t> B</a:t>
            </a:r>
          </a:p>
          <a:p>
            <a:pPr algn="l"/>
            <a:endParaRPr lang="cs-CZ" sz="1600" dirty="0"/>
          </a:p>
          <a:p>
            <a:pPr algn="l"/>
            <a:r>
              <a:rPr lang="cs-CZ" sz="1600" dirty="0"/>
              <a:t>Norma UNI 11259 </a:t>
            </a:r>
          </a:p>
          <a:p>
            <a:pPr algn="l"/>
            <a:endParaRPr lang="cs-CZ" sz="1600" dirty="0"/>
          </a:p>
          <a:p>
            <a:pPr algn="l"/>
            <a:r>
              <a:rPr lang="cs-CZ" sz="1600" dirty="0"/>
              <a:t>Sledovaný parametr:  barevná konverze</a:t>
            </a:r>
          </a:p>
          <a:p>
            <a:pPr algn="l"/>
            <a:r>
              <a:rPr lang="cs-CZ" sz="1600" dirty="0" err="1"/>
              <a:t>Rt</a:t>
            </a:r>
            <a:r>
              <a:rPr lang="cs-CZ" sz="1600" dirty="0"/>
              <a:t> </a:t>
            </a:r>
            <a:r>
              <a:rPr lang="cs-CZ" sz="1600" baseline="-25000" dirty="0"/>
              <a:t>26</a:t>
            </a:r>
            <a:r>
              <a:rPr lang="cs-CZ" sz="1600" dirty="0"/>
              <a:t> (po 26 hodinách) expozice UV zářením 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r>
              <a:rPr lang="cs-CZ" sz="1600" dirty="0"/>
              <a:t>a*(t) - barevná souřadnice vzorku po určitém čase expozice UV zářením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r>
              <a:rPr lang="cs-CZ" sz="1600" b="1" dirty="0" err="1"/>
              <a:t>Fotokatalyticky</a:t>
            </a:r>
            <a:r>
              <a:rPr lang="cs-CZ" sz="1600" b="1" dirty="0"/>
              <a:t> aktivní materiál - barevná diference R26 musí být větší 50%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en-GB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81DC08-F1C4-492C-85A3-1526983D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01008"/>
            <a:ext cx="2287044" cy="7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cs-CZ" sz="3200" dirty="0"/>
              <a:t>Shrnutí a výsledky</a:t>
            </a:r>
            <a:endParaRPr lang="en-GB" sz="32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9EA8E32-6B3E-4843-A545-F3207EFFAD63}"/>
              </a:ext>
            </a:extLst>
          </p:cNvPr>
          <p:cNvSpPr txBox="1">
            <a:spLocks/>
          </p:cNvSpPr>
          <p:nvPr/>
        </p:nvSpPr>
        <p:spPr>
          <a:xfrm>
            <a:off x="323528" y="1013054"/>
            <a:ext cx="8579296" cy="511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2000" dirty="0"/>
              <a:t>vápenné nátěrové systémy byly modifikované pomocí práškového TiO</a:t>
            </a:r>
            <a:r>
              <a:rPr lang="cs-CZ" sz="2000" baseline="-25000" dirty="0"/>
              <a:t>2</a:t>
            </a:r>
            <a:r>
              <a:rPr lang="cs-CZ" sz="2000" dirty="0"/>
              <a:t> a práškového </a:t>
            </a:r>
            <a:r>
              <a:rPr lang="cs-CZ" sz="2000" dirty="0" err="1"/>
              <a:t>ZnO</a:t>
            </a:r>
            <a:r>
              <a:rPr lang="cs-CZ" sz="2000" dirty="0"/>
              <a:t>; obě přísady s velikostí částic na úrovni desítek </a:t>
            </a:r>
            <a:r>
              <a:rPr lang="cs-CZ" sz="2000" dirty="0" err="1"/>
              <a:t>nm</a:t>
            </a:r>
            <a:r>
              <a:rPr lang="cs-CZ" sz="2000" dirty="0"/>
              <a:t> (20-50 </a:t>
            </a:r>
            <a:r>
              <a:rPr lang="cs-CZ" sz="2000" dirty="0" err="1"/>
              <a:t>nm</a:t>
            </a:r>
            <a:r>
              <a:rPr lang="cs-CZ" sz="2000" dirty="0"/>
              <a:t>)</a:t>
            </a:r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r>
              <a:rPr lang="cs-CZ" sz="2000" dirty="0"/>
              <a:t>systémy obsahující práškový TiO</a:t>
            </a:r>
            <a:r>
              <a:rPr lang="cs-CZ" sz="2000" baseline="-25000" dirty="0"/>
              <a:t>2</a:t>
            </a:r>
            <a:r>
              <a:rPr lang="cs-CZ" sz="2000" dirty="0"/>
              <a:t>, nebo v kombinaci se </a:t>
            </a:r>
            <a:r>
              <a:rPr lang="cs-CZ" sz="2000" dirty="0" err="1"/>
              <a:t>ZnO</a:t>
            </a:r>
            <a:r>
              <a:rPr lang="cs-CZ" sz="2000" dirty="0"/>
              <a:t> mají prokazatelné fotokatalytické účinky</a:t>
            </a:r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r>
              <a:rPr lang="cs-CZ" sz="2000" dirty="0"/>
              <a:t>ani po roční expozici nebylo možné na sérii testovacích vzorků (modifikovaných i nemodifikovaných) pozorovat významnější změny vyvolané mikrobiologickým osídlením </a:t>
            </a:r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r>
              <a:rPr lang="cs-CZ" sz="2000" dirty="0"/>
              <a:t>modifikované vápenné nátěrové systémy si uchovávají vysokou pórovitost i nasákavost podobně jako u nátěrů bez modifikace</a:t>
            </a:r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r>
              <a:rPr lang="cs-CZ" sz="2000" b="1" dirty="0"/>
              <a:t>fotokatalytická aktivita zůstává zachovaná i po roce expozice v exteriérových podmínkách a je srovnatelná, nebo i vyšší než u komerčních fotokatalytických nátěrů</a:t>
            </a:r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marL="285750" indent="-285750" algn="l">
              <a:buFontTx/>
              <a:buChar char="-"/>
            </a:pPr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314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4058"/>
            <a:ext cx="8229600" cy="724942"/>
          </a:xfrm>
        </p:spPr>
        <p:txBody>
          <a:bodyPr>
            <a:normAutofit/>
          </a:bodyPr>
          <a:lstStyle/>
          <a:p>
            <a:r>
              <a:rPr lang="cs-CZ" sz="3200" dirty="0"/>
              <a:t>Děkuji za pozornost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568698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Prezentované výsledky jsou shrnutím výzkumu provedeného v rámci projektu Studentské grantové soutěže Univerzity Pardubice a budou využité také v teoretické části diplomové práce BcA. Marka Lašky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/>
              <a:t>Registrační číslo projektu: SGS_2020_019</a:t>
            </a:r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Název projektu:	</a:t>
            </a:r>
          </a:p>
          <a:p>
            <a:pPr marL="0" indent="0">
              <a:buNone/>
            </a:pPr>
            <a:r>
              <a:rPr lang="cs-CZ" sz="1800" i="1" dirty="0"/>
              <a:t>Vývoj modifikovaných ochranných vápenných nátěrových systémů se zvýšenou odolností vůči mikrobiologickému osídlení</a:t>
            </a:r>
          </a:p>
          <a:p>
            <a:pPr marL="0" indent="0">
              <a:buNone/>
            </a:pPr>
            <a:r>
              <a:rPr lang="cs-CZ" sz="1800" i="1" dirty="0"/>
              <a:t>	</a:t>
            </a:r>
          </a:p>
          <a:p>
            <a:pPr marL="0" indent="0">
              <a:buNone/>
            </a:pPr>
            <a:r>
              <a:rPr lang="cs-CZ" sz="1800" i="1" dirty="0"/>
              <a:t>Development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modified</a:t>
            </a:r>
            <a:r>
              <a:rPr lang="cs-CZ" sz="1800" i="1" dirty="0"/>
              <a:t> </a:t>
            </a:r>
            <a:r>
              <a:rPr lang="cs-CZ" sz="1800" i="1" dirty="0" err="1"/>
              <a:t>protective</a:t>
            </a:r>
            <a:r>
              <a:rPr lang="cs-CZ" sz="1800" i="1" dirty="0"/>
              <a:t> lime </a:t>
            </a:r>
            <a:r>
              <a:rPr lang="cs-CZ" sz="1800" i="1" dirty="0" err="1"/>
              <a:t>coating</a:t>
            </a:r>
            <a:r>
              <a:rPr lang="cs-CZ" sz="1800" i="1" dirty="0"/>
              <a:t> </a:t>
            </a:r>
            <a:r>
              <a:rPr lang="cs-CZ" sz="1800" i="1" dirty="0" err="1"/>
              <a:t>systems</a:t>
            </a:r>
            <a:r>
              <a:rPr lang="cs-CZ" sz="1800" i="1" dirty="0"/>
              <a:t> </a:t>
            </a:r>
            <a:r>
              <a:rPr lang="cs-CZ" sz="1800" i="1" dirty="0" err="1"/>
              <a:t>with</a:t>
            </a:r>
            <a:r>
              <a:rPr lang="cs-CZ" sz="1800" i="1" dirty="0"/>
              <a:t> </a:t>
            </a:r>
            <a:r>
              <a:rPr lang="cs-CZ" sz="1800" i="1" dirty="0" err="1"/>
              <a:t>increased</a:t>
            </a:r>
            <a:r>
              <a:rPr lang="cs-CZ" sz="1800" i="1" dirty="0"/>
              <a:t> </a:t>
            </a:r>
            <a:r>
              <a:rPr lang="cs-CZ" sz="1800" i="1" dirty="0" err="1"/>
              <a:t>resistance</a:t>
            </a:r>
            <a:r>
              <a:rPr lang="cs-CZ" sz="1800" i="1" dirty="0"/>
              <a:t> to </a:t>
            </a:r>
            <a:r>
              <a:rPr lang="cs-CZ" sz="1800" i="1" dirty="0" err="1"/>
              <a:t>microbiological</a:t>
            </a:r>
            <a:r>
              <a:rPr lang="cs-CZ" sz="1800" i="1" dirty="0"/>
              <a:t> </a:t>
            </a:r>
            <a:r>
              <a:rPr lang="cs-CZ" sz="1800" i="1" dirty="0" err="1"/>
              <a:t>growth</a:t>
            </a:r>
            <a:endParaRPr lang="cs-CZ" sz="1800" i="1" dirty="0"/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Datum trvání: 01. 01. 2020 – 31. 12. 2022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95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568698" cy="44253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Základní vlastnosti vápenných nátěrů: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vápenné nátěry jsou hydrofilní, mají vysokou pórovitost a nasákavost, </a:t>
            </a:r>
            <a:r>
              <a:rPr lang="cs-CZ" dirty="0" err="1"/>
              <a:t>paropropustnost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po ukončení </a:t>
            </a:r>
            <a:r>
              <a:rPr lang="cs-CZ" dirty="0" err="1"/>
              <a:t>karbonatizace</a:t>
            </a:r>
            <a:r>
              <a:rPr lang="cs-CZ" dirty="0"/>
              <a:t> - proměna hydroxidu vápenatého na uhličitan</a:t>
            </a:r>
          </a:p>
          <a:p>
            <a:pPr marL="0" indent="0">
              <a:buNone/>
            </a:pPr>
            <a:r>
              <a:rPr lang="cs-CZ" dirty="0"/>
              <a:t>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Ca(OH)</a:t>
            </a:r>
            <a:r>
              <a:rPr lang="cs-CZ" baseline="-25000" dirty="0"/>
              <a:t>2</a:t>
            </a:r>
            <a:r>
              <a:rPr lang="cs-CZ" dirty="0"/>
              <a:t> +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sz="2100" dirty="0"/>
              <a:t>→</a:t>
            </a:r>
            <a:r>
              <a:rPr lang="cs-CZ" dirty="0"/>
              <a:t>  CaCO</a:t>
            </a:r>
            <a:r>
              <a:rPr lang="cs-CZ" baseline="-25000" dirty="0"/>
              <a:t>3 </a:t>
            </a:r>
            <a:r>
              <a:rPr lang="cs-CZ" dirty="0"/>
              <a:t>+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výrazná změna pH ze silně  alkalické oblasti (≈ 12) do slabě alkalické (≈ 8)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karbonatizované</a:t>
            </a:r>
            <a:r>
              <a:rPr lang="cs-CZ" dirty="0"/>
              <a:t> vápenné nátěry málo odolné vůči mikrobiologickému osídlení zejména v místech exponovaných vlhkosti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nízká odolnost vůči kyselým atmosférickým polutantům (oxidy síry a dusíku)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67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5669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Účel a cíle modifikace: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využití fotokatalytických jevů k omezení osídlení povrchu mikroorganizmy  a tím i k omezení deponování nečistot na povrchu / v povrchových vrstvách vápenných nátěrů </a:t>
            </a:r>
          </a:p>
          <a:p>
            <a:pPr marL="0" indent="0">
              <a:buNone/>
            </a:pPr>
            <a:r>
              <a:rPr lang="cs-CZ" sz="2000" dirty="0"/>
              <a:t>   </a:t>
            </a:r>
          </a:p>
          <a:p>
            <a:pPr>
              <a:buFontTx/>
              <a:buChar char="-"/>
            </a:pPr>
            <a:r>
              <a:rPr lang="cs-CZ" sz="2000" dirty="0"/>
              <a:t>prodloužení živostnosti vápenných nátěrů v exteriéru se zachováním jejich pozitivních vlastností (vysoká pórovitost, </a:t>
            </a:r>
            <a:r>
              <a:rPr lang="cs-CZ" sz="2000" dirty="0" err="1"/>
              <a:t>paropropustnost</a:t>
            </a:r>
            <a:r>
              <a:rPr lang="cs-CZ" sz="2000" dirty="0"/>
              <a:t>)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využití vápenných </a:t>
            </a:r>
            <a:r>
              <a:rPr lang="cs-CZ" sz="2000" dirty="0" err="1"/>
              <a:t>nanosuspenzí</a:t>
            </a:r>
            <a:r>
              <a:rPr lang="cs-CZ" sz="2000" dirty="0"/>
              <a:t> ke zvýšení adheze vápenných nátěrů</a:t>
            </a:r>
          </a:p>
          <a:p>
            <a:pPr marL="0" indent="0"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68660"/>
            <a:ext cx="878497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Fotokatalýza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>
              <a:buFontTx/>
              <a:buChar char="-"/>
            </a:pPr>
            <a:r>
              <a:rPr lang="cs-CZ" sz="2000" dirty="0"/>
              <a:t>chemická reakce vyvolaná nebo urychlená (katalyzovaná) světlem (světelným zářením)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obecně – reakce mezi reaktanty (např. A + B), která je indukovaná světlem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 současnosti se využívá také k rozkladu organických sloučenin případně i některých jednoduchých anorganických molekul  účinkem světelného záření v přítomnosti „</a:t>
            </a:r>
            <a:r>
              <a:rPr lang="cs-CZ" sz="2000" dirty="0" err="1"/>
              <a:t>fotokatalyzátoru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err="1"/>
              <a:t>Samočištící</a:t>
            </a:r>
            <a:r>
              <a:rPr lang="cs-CZ" sz="2000" b="1" dirty="0"/>
              <a:t> efekt pomocí fotokatalýzy 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rozklad organických sloučenin tvořených mikroorganizmy nebo jako součást prachových částic na jednoduché prchavé sloučeniny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příklady materiálů s fotokatalytickými vlastnostmi:  TiO</a:t>
            </a:r>
            <a:r>
              <a:rPr lang="cs-CZ" sz="2000" baseline="-25000" dirty="0"/>
              <a:t>2</a:t>
            </a:r>
            <a:r>
              <a:rPr lang="cs-CZ" sz="2000" dirty="0"/>
              <a:t>, </a:t>
            </a:r>
            <a:r>
              <a:rPr lang="cs-CZ" sz="2000" dirty="0" err="1"/>
              <a:t>ZnO</a:t>
            </a:r>
            <a:r>
              <a:rPr lang="cs-CZ" sz="2000" dirty="0"/>
              <a:t>, SnO</a:t>
            </a:r>
            <a:r>
              <a:rPr lang="cs-CZ" sz="2000" baseline="-25000" dirty="0"/>
              <a:t>2</a:t>
            </a:r>
            <a:r>
              <a:rPr lang="cs-CZ" sz="2000" dirty="0"/>
              <a:t>, Fe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Fotokatalytický</a:t>
            </a:r>
            <a:r>
              <a:rPr lang="cs-CZ" sz="3600" dirty="0"/>
              <a:t> jev - schéma</a:t>
            </a:r>
            <a:endParaRPr lang="en-GB" sz="3600" dirty="0"/>
          </a:p>
        </p:txBody>
      </p:sp>
      <p:sp>
        <p:nvSpPr>
          <p:cNvPr id="7" name="Obdélník s jedním zakulaceným rohem 6"/>
          <p:cNvSpPr/>
          <p:nvPr/>
        </p:nvSpPr>
        <p:spPr>
          <a:xfrm>
            <a:off x="5580112" y="4797152"/>
            <a:ext cx="1440160" cy="28803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3528" y="4825085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Jako katalyzátor je nejčastěji používán nanokrystalický oxid titaničitý TiO</a:t>
            </a:r>
            <a:r>
              <a:rPr lang="cs-CZ" sz="2000" baseline="-25000" dirty="0"/>
              <a:t>2</a:t>
            </a:r>
            <a:r>
              <a:rPr lang="cs-CZ" sz="2000" dirty="0"/>
              <a:t>, který je aktivován UV-A zářením.</a:t>
            </a:r>
            <a:endParaRPr lang="en-GB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FB113E-EB80-48F7-8FC8-8A4FE9D05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556792"/>
            <a:ext cx="4824536" cy="24482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B66017D-DD84-4BEE-9F7C-7493AD3D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42" y="1700808"/>
            <a:ext cx="3851659" cy="2200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Historie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sz="2000" dirty="0"/>
              <a:t>poprvé popsána na počátku 20-tého století 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pPr>
              <a:buFontTx/>
              <a:buChar char="-"/>
            </a:pPr>
            <a:r>
              <a:rPr lang="cs-CZ" sz="2000" dirty="0"/>
              <a:t>rozvoj fotokatalýzy je spojen zejména se jménem japonského profesora A. </a:t>
            </a:r>
            <a:r>
              <a:rPr lang="cs-CZ" sz="2000" dirty="0" err="1"/>
              <a:t>Fujishimy</a:t>
            </a:r>
            <a:r>
              <a:rPr lang="cs-CZ" sz="2000" dirty="0"/>
              <a:t>, který ho poprvé popsal ve své dizertační práci v roce 1972.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 České republice se fotokatalýza začala systematicky sledovat od roce 1995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 současnosti na trhu řada produktů se samočistícími vlastnostmi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žádný z nabízených produktů není na bázi vápna / hydroxidu vápenatého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studie modifikace vápenných nátěrových systémů pomocí fotokatalytických materiálů chybí </a:t>
            </a:r>
          </a:p>
          <a:p>
            <a:pPr>
              <a:buFontTx/>
              <a:buChar char="-"/>
            </a:pP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Ukázka </a:t>
            </a:r>
            <a:r>
              <a:rPr lang="cs-CZ" sz="3200" dirty="0"/>
              <a:t>aplikace</a:t>
            </a:r>
            <a:r>
              <a:rPr lang="cs-CZ" sz="3600" dirty="0"/>
              <a:t> komerčního produktu</a:t>
            </a:r>
            <a:br>
              <a:rPr lang="cs-CZ" sz="3600" dirty="0"/>
            </a:br>
            <a:r>
              <a:rPr lang="cs-CZ" sz="3600" dirty="0"/>
              <a:t>po 7 letech expozice</a:t>
            </a:r>
            <a:endParaRPr lang="en-GB" sz="3600" dirty="0"/>
          </a:p>
        </p:txBody>
      </p:sp>
      <p:pic>
        <p:nvPicPr>
          <p:cNvPr id="4" name="Zástupný symbol pro obsah 3" descr="Fasady-03-1600x800_1-1600x8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Experimentální část 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Primární odzkoušení fotokatalytické účinnosti vybraných modifikovaných vápenných nátěrů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Příprava série vzorků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Stanovení základních vlastností v laboratorních podmínkách</a:t>
            </a:r>
          </a:p>
          <a:p>
            <a:endParaRPr lang="cs-CZ" sz="2000" dirty="0"/>
          </a:p>
          <a:p>
            <a:r>
              <a:rPr lang="cs-CZ" sz="2000" dirty="0"/>
              <a:t>Monitoring a hodnocení účinnosti po dlouhodobé expozici v exteriéru,</a:t>
            </a:r>
          </a:p>
          <a:p>
            <a:pPr marL="0" indent="0">
              <a:buNone/>
            </a:pPr>
            <a:r>
              <a:rPr lang="cs-CZ" sz="2000" dirty="0"/>
              <a:t>      pro test v exteriérových podmínkách byla část vzorků záměrně inokulována </a:t>
            </a:r>
          </a:p>
          <a:p>
            <a:pPr marL="0" indent="0">
              <a:buNone/>
            </a:pPr>
            <a:r>
              <a:rPr lang="cs-CZ" sz="2000" dirty="0"/>
              <a:t>      směsí řas a lišejníků (příprava směsi RNDr. Josef P. Halda, Ph.D.) , které se na </a:t>
            </a:r>
          </a:p>
          <a:p>
            <a:pPr marL="0" indent="0">
              <a:buNone/>
            </a:pPr>
            <a:r>
              <a:rPr lang="cs-CZ" sz="2000" dirty="0"/>
              <a:t>      podobných pokladech v našich podmínkách běžně vyskytují  </a:t>
            </a:r>
          </a:p>
          <a:p>
            <a:pPr marL="0" indent="0"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2379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1140</Words>
  <Application>Microsoft Office PowerPoint</Application>
  <PresentationFormat>Předvádění na obrazovce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Modifikace vápenných nátěrových systémů se zvýšenou odolností vůči mikrobiologickému osídlení  BcA. Marek Laška  </vt:lpstr>
      <vt:lpstr>Prezentace aplikace PowerPoint</vt:lpstr>
      <vt:lpstr>Prezentace aplikace PowerPoint</vt:lpstr>
      <vt:lpstr>Prezentace aplikace PowerPoint</vt:lpstr>
      <vt:lpstr>Prezentace aplikace PowerPoint</vt:lpstr>
      <vt:lpstr>Fotokatalytický jev - schéma</vt:lpstr>
      <vt:lpstr>Historie</vt:lpstr>
      <vt:lpstr>Ukázka aplikace komerčního produktu po 7 letech expozice</vt:lpstr>
      <vt:lpstr>Experimentální část </vt:lpstr>
      <vt:lpstr>Experimentální část </vt:lpstr>
      <vt:lpstr> Testované série</vt:lpstr>
      <vt:lpstr>Expozice v exteriéru</vt:lpstr>
      <vt:lpstr>Expozice v exteriéru</vt:lpstr>
      <vt:lpstr>Expozice v exteriéru</vt:lpstr>
      <vt:lpstr>Mikrostruktura</vt:lpstr>
      <vt:lpstr>Změna barevnosti po roční expozici v exteriéru </vt:lpstr>
      <vt:lpstr>Fotokatalytická účinnost po roční expozici v exteriéru </vt:lpstr>
      <vt:lpstr>Shrnutí a výsledky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Nanotechnologie na povrch kamenosochařských děl</dc:title>
  <dc:creator>Mára</dc:creator>
  <cp:lastModifiedBy>Bayer Karol</cp:lastModifiedBy>
  <cp:revision>48</cp:revision>
  <dcterms:created xsi:type="dcterms:W3CDTF">2020-05-02T17:18:17Z</dcterms:created>
  <dcterms:modified xsi:type="dcterms:W3CDTF">2022-05-30T11:42:38Z</dcterms:modified>
</cp:coreProperties>
</file>